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8" r:id="rId6"/>
    <p:sldId id="280" r:id="rId7"/>
    <p:sldId id="282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A07E0-CC7B-4241-9B54-CDEE121FD86D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2026/1/23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7A32E-33FA-41A6-B26C-FC0061491BE1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80438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07AB95F-E008-4F21-8D4E-E34750D6AE84}" type="datetime1">
              <a:rPr lang="ja-JP" altLang="en-US" smtClean="0"/>
              <a:pPr/>
              <a:t>2026/1/23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E6DE88F-1F85-4A27-9D34-D74A50E7B0DA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D32F2A-1FF8-402F-8BF6-24CDAFCB97CD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画像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B44967-C232-4B29-B0D5-AF2B33F4C243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589E8-8D7F-4ADD-96C7-DF27B20E5F67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5DFCAC1-4519-47A9-9B3C-ACE9953DB739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5E7119-F629-4623-9483-E82E084BC006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8" name="テキスト プレースホルダー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1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4AE7A-496F-4FD2-B2CB-0CCBD0D639BA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写真の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像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画像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画像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9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図プレースホルダー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1" name="テキスト プレースホルダー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3" name="図プレースホルダー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4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6" name="図プレースホルダー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7" name="テキスト プレースホルダー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2109E-8914-46D8-8FC4-05BA55489BC5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床に置かれている&#10;&#10;AI 生成コンテンツは誤りを含む可能性があります。">
            <a:extLst>
              <a:ext uri="{FF2B5EF4-FFF2-40B4-BE49-F238E27FC236}">
                <a16:creationId xmlns:a16="http://schemas.microsoft.com/office/drawing/2014/main" id="{58293286-F207-5E5D-22C6-D2499FFC4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fld id="{F1004C8D-6C76-4892-A136-9C6099763C96}" type="datetime1">
              <a:rPr lang="ja-JP" altLang="en-US" smtClean="0"/>
              <a:pPr/>
              <a:t>2026/1/23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9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solidFill>
                  <a:schemeClr val="tx1">
                    <a:lumMod val="6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>
                    <a:lumMod val="6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A2D7E-FFE8-4444-8A69-4D054D6A7FB1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E6A15EDF-B1A1-4F5B-B886-5281F007CEC2}" type="datetime1">
              <a:rPr lang="ja-JP" altLang="en-US" smtClean="0"/>
              <a:pPr/>
              <a:t>2026/1/23</a:t>
            </a:fld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画像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画像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 sz="16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 sz="14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  <a:lvl2pPr>
              <a:defRPr sz="16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2pPr>
            <a:lvl3pPr>
              <a:defRPr sz="14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3pPr>
            <a:lvl4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4pPr>
            <a:lvl5pPr>
              <a:defRPr sz="1200"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FACBA674-B12E-4A9C-870A-505978E4D347}" type="datetime1">
              <a:rPr lang="ja-JP" altLang="en-US" smtClean="0"/>
              <a:pPr/>
              <a:t>2026/1/23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HGS創英角ﾎﾟｯﾌﾟ体" panose="040B0A00000000000000" pitchFamily="50" charset="-128"/>
                <a:ea typeface="HGS創英角ﾎﾟｯﾌﾟ体" panose="040B0A00000000000000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510CD04C-9C91-47B9-AD1B-CB5E3C5F2EB7}" type="datetime1">
              <a:rPr lang="ja-JP" altLang="en-US" smtClean="0"/>
              <a:pPr/>
              <a:t>2026/1/23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54A936-8D81-45C6-BA98-389C9C639694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83EF0-5A1D-49BE-9E30-E5F416FD9E02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画像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D676E5-1814-49F1-B0B7-1FEF88ACB80D}" type="datetime1">
              <a:rPr lang="ja-JP" altLang="en-US" noProof="0" smtClean="0"/>
              <a:t>2026/1/23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86487C1B-3789-46FF-9A5F-B29A0DECFF86}" type="datetime1">
              <a:rPr lang="ja-JP" altLang="en-US" smtClean="0"/>
              <a:pPr/>
              <a:t>2026/1/23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kumimoji="1"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S創英角ﾎﾟｯﾌﾟ体" panose="040B0A00000000000000" pitchFamily="50" charset="-128"/>
          <a:ea typeface="HGS創英角ﾎﾟｯﾌﾟ体" panose="040B0A00000000000000" pitchFamily="50" charset="-128"/>
          <a:cs typeface="HGS創英角ﾎﾟｯﾌﾟ体" panose="040B0A00000000000000" pitchFamily="50" charset="-128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創英角ﾎﾟｯﾌﾟ体" panose="040B0A09000000000000" pitchFamily="49" charset="-128"/>
          <a:ea typeface="HG創英角ﾎﾟｯﾌﾟ体" panose="040B0A09000000000000" pitchFamily="49" charset="-128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創英角ﾎﾟｯﾌﾟ体" panose="040B0A09000000000000" pitchFamily="49" charset="-128"/>
          <a:ea typeface="HG創英角ﾎﾟｯﾌﾟ体" panose="040B0A09000000000000" pitchFamily="49" charset="-128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創英角ﾎﾟｯﾌﾟ体" panose="040B0A09000000000000" pitchFamily="49" charset="-128"/>
          <a:ea typeface="HG創英角ﾎﾟｯﾌﾟ体" panose="040B0A09000000000000" pitchFamily="49" charset="-128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創英角ﾎﾟｯﾌﾟ体" panose="040B0A09000000000000" pitchFamily="49" charset="-128"/>
          <a:ea typeface="HG創英角ﾎﾟｯﾌﾟ体" panose="040B0A09000000000000" pitchFamily="49" charset="-128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HG創英角ﾎﾟｯﾌﾟ体" panose="040B0A09000000000000" pitchFamily="49" charset="-128"/>
          <a:ea typeface="HG創英角ﾎﾟｯﾌﾟ体" panose="040B0A09000000000000" pitchFamily="49" charset="-128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 txBox="1">
            <a:spLocks/>
          </p:cNvSpPr>
          <p:nvPr/>
        </p:nvSpPr>
        <p:spPr>
          <a:xfrm>
            <a:off x="1848464" y="1859349"/>
            <a:ext cx="8495071" cy="2420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  <a:cs typeface="HGS創英角ﾎﾟｯﾌﾟ体" panose="040B0A00000000000000" pitchFamily="50" charset="-128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6000" dirty="0">
                <a:solidFill>
                  <a:schemeClr val="tx1"/>
                </a:solidFill>
              </a:rPr>
              <a:t>ポートフォリオ</a:t>
            </a:r>
            <a:endParaRPr lang="en-US" altLang="ja-JP" sz="6000" dirty="0">
              <a:solidFill>
                <a:schemeClr val="tx1"/>
              </a:solidFill>
            </a:endParaRPr>
          </a:p>
        </p:txBody>
      </p:sp>
      <p:sp>
        <p:nvSpPr>
          <p:cNvPr id="5" name="サブタイトル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 txBox="1">
            <a:spLocks/>
          </p:cNvSpPr>
          <p:nvPr/>
        </p:nvSpPr>
        <p:spPr>
          <a:xfrm>
            <a:off x="4353463" y="3837402"/>
            <a:ext cx="3485072" cy="1026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tx1"/>
                </a:solidFill>
              </a:rPr>
              <a:t>AT13B_24_</a:t>
            </a:r>
            <a:r>
              <a:rPr lang="ja-JP" altLang="en-US" dirty="0">
                <a:solidFill>
                  <a:schemeClr val="tx1"/>
                </a:solidFill>
              </a:rPr>
              <a:t>西口煌大</a:t>
            </a:r>
            <a:endParaRPr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6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A706-91A0-264F-5435-162C939F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62D516-BFEE-588F-9CEB-03CC19B6924B}"/>
              </a:ext>
            </a:extLst>
          </p:cNvPr>
          <p:cNvSpPr txBox="1"/>
          <p:nvPr/>
        </p:nvSpPr>
        <p:spPr>
          <a:xfrm>
            <a:off x="913383" y="815640"/>
            <a:ext cx="50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プロフィール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AC04273-F806-A245-7F35-820B225AD5A2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7787119-751B-5124-8EA0-42F33A7A4C90}"/>
              </a:ext>
            </a:extLst>
          </p:cNvPr>
          <p:cNvGrpSpPr/>
          <p:nvPr/>
        </p:nvGrpSpPr>
        <p:grpSpPr>
          <a:xfrm>
            <a:off x="437763" y="5008320"/>
            <a:ext cx="4438020" cy="1849680"/>
            <a:chOff x="250950" y="5112389"/>
            <a:chExt cx="4438020" cy="1849680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715F5E5-064D-F7FE-66E2-0A00BE1C3CE6}"/>
                </a:ext>
              </a:extLst>
            </p:cNvPr>
            <p:cNvGrpSpPr/>
            <p:nvPr/>
          </p:nvGrpSpPr>
          <p:grpSpPr>
            <a:xfrm>
              <a:off x="250950" y="5343244"/>
              <a:ext cx="4438020" cy="1618825"/>
              <a:chOff x="1489815" y="4055219"/>
              <a:chExt cx="4438020" cy="1618825"/>
            </a:xfrm>
          </p:grpSpPr>
          <p:pic>
            <p:nvPicPr>
              <p:cNvPr id="3" name="Picture 6" descr="PNGとSVGの C++ カラーアイコン">
                <a:extLst>
                  <a:ext uri="{FF2B5EF4-FFF2-40B4-BE49-F238E27FC236}">
                    <a16:creationId xmlns:a16="http://schemas.microsoft.com/office/drawing/2014/main" id="{C41787AF-F989-844F-1837-C4100DC13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8800" y="4276167"/>
                <a:ext cx="759481" cy="759481"/>
              </a:xfrm>
              <a:prstGeom prst="rect">
                <a:avLst/>
              </a:prstGeom>
              <a:noFill/>
              <a:effectLst>
                <a:glow rad="63500">
                  <a:schemeClr val="bg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880651C9-1C23-4F41-9A91-A0E1C379383C}"/>
                  </a:ext>
                </a:extLst>
              </p:cNvPr>
              <p:cNvSpPr/>
              <p:nvPr/>
            </p:nvSpPr>
            <p:spPr>
              <a:xfrm>
                <a:off x="1489815" y="4055219"/>
                <a:ext cx="4438020" cy="10772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801" dirty="0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9ADD5AB-42B1-3DD3-8133-A485D8353292}"/>
                  </a:ext>
                </a:extLst>
              </p:cNvPr>
              <p:cNvSpPr txBox="1"/>
              <p:nvPr/>
            </p:nvSpPr>
            <p:spPr>
              <a:xfrm>
                <a:off x="1902868" y="4984055"/>
                <a:ext cx="5113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dirty="0"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lv4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65289B0-2FE5-F5BA-DD84-7B6982FE6E09}"/>
                  </a:ext>
                </a:extLst>
              </p:cNvPr>
              <p:cNvSpPr txBox="1"/>
              <p:nvPr/>
            </p:nvSpPr>
            <p:spPr>
              <a:xfrm>
                <a:off x="2988307" y="4992593"/>
                <a:ext cx="4873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ja-JP" dirty="0"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lv2</a:t>
                </a:r>
                <a:endParaRPr kumimoji="1" lang="ja-JP" altLang="en-US" dirty="0">
                  <a:latin typeface="HGP行書体" panose="03000600000000000000" pitchFamily="66" charset="-128"/>
                  <a:ea typeface="HGP行書体" panose="03000600000000000000" pitchFamily="66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D1AD2B8-6E1E-877B-5349-B3B5300D39C9}"/>
                  </a:ext>
                </a:extLst>
              </p:cNvPr>
              <p:cNvSpPr txBox="1"/>
              <p:nvPr/>
            </p:nvSpPr>
            <p:spPr>
              <a:xfrm>
                <a:off x="4076700" y="4994055"/>
                <a:ext cx="618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dirty="0"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lv3</a:t>
                </a:r>
                <a:endParaRPr kumimoji="1" lang="ja-JP" altLang="en-US" dirty="0">
                  <a:latin typeface="HGP行書体" panose="03000600000000000000" pitchFamily="66" charset="-128"/>
                  <a:ea typeface="HGP行書体" panose="03000600000000000000" pitchFamily="66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659208-3380-4FA2-38B2-BA84223F24EA}"/>
                  </a:ext>
                </a:extLst>
              </p:cNvPr>
              <p:cNvSpPr txBox="1"/>
              <p:nvPr/>
            </p:nvSpPr>
            <p:spPr>
              <a:xfrm>
                <a:off x="5153660" y="5027713"/>
                <a:ext cx="5736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ja-JP" dirty="0">
                    <a:latin typeface="HGP行書体" panose="03000600000000000000" pitchFamily="66" charset="-128"/>
                    <a:ea typeface="HGP行書体" panose="03000600000000000000" pitchFamily="66" charset="-128"/>
                  </a:rPr>
                  <a:t>lv2</a:t>
                </a:r>
              </a:p>
              <a:p>
                <a:pPr algn="l"/>
                <a:endParaRPr kumimoji="1" lang="ja-JP" altLang="en-US" dirty="0">
                  <a:latin typeface="HGP行書体" panose="03000600000000000000" pitchFamily="66" charset="-128"/>
                  <a:ea typeface="HGP行書体" panose="03000600000000000000" pitchFamily="66" charset="-128"/>
                </a:endParaRPr>
              </a:p>
            </p:txBody>
          </p:sp>
          <p:pic>
            <p:nvPicPr>
              <p:cNvPr id="13" name="Picture 4" descr="ゲーム開発ソフトウェア：2D/3D ゲームを制作する | Unity">
                <a:extLst>
                  <a:ext uri="{FF2B5EF4-FFF2-40B4-BE49-F238E27FC236}">
                    <a16:creationId xmlns:a16="http://schemas.microsoft.com/office/drawing/2014/main" id="{03BD97F6-A9A4-81E0-DC7D-6E1BD12E5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1808" y="4101501"/>
                <a:ext cx="2030105" cy="1141934"/>
              </a:xfrm>
              <a:prstGeom prst="rect">
                <a:avLst/>
              </a:prstGeom>
              <a:noFill/>
              <a:effectLst>
                <a:glow rad="63500">
                  <a:schemeClr val="bg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図 15" descr="アイコ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8E233E3B-5699-A80E-00FB-F4EB41D7D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4670" y="4352342"/>
                <a:ext cx="640251" cy="640251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19" name="Picture 4" descr="左右のベンチングポケットエンジン - ソーシャルメディアとロゴ アイコン">
                <a:extLst>
                  <a:ext uri="{FF2B5EF4-FFF2-40B4-BE49-F238E27FC236}">
                    <a16:creationId xmlns:a16="http://schemas.microsoft.com/office/drawing/2014/main" id="{18CFED89-8E42-8B34-E1F4-C9848E515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1456" y="4352342"/>
                <a:ext cx="716846" cy="716846"/>
              </a:xfrm>
              <a:prstGeom prst="rect">
                <a:avLst/>
              </a:prstGeom>
              <a:noFill/>
              <a:effectLst>
                <a:glow rad="63500">
                  <a:schemeClr val="bg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2DA0D636-5510-BEBB-D224-B658C8E8AC0F}"/>
                </a:ext>
              </a:extLst>
            </p:cNvPr>
            <p:cNvSpPr txBox="1"/>
            <p:nvPr/>
          </p:nvSpPr>
          <p:spPr>
            <a:xfrm>
              <a:off x="433094" y="5112389"/>
              <a:ext cx="360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スキル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97FE286-CEAD-97B3-9DE9-67DB470C231D}"/>
              </a:ext>
            </a:extLst>
          </p:cNvPr>
          <p:cNvSpPr txBox="1"/>
          <p:nvPr/>
        </p:nvSpPr>
        <p:spPr>
          <a:xfrm>
            <a:off x="3013048" y="2033694"/>
            <a:ext cx="2866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西口　煌大</a:t>
            </a:r>
            <a:endParaRPr kumimoji="1" lang="en-US" altLang="ja-JP" dirty="0"/>
          </a:p>
          <a:p>
            <a:endParaRPr kumimoji="1" lang="en-US" altLang="ja-JP" sz="500" dirty="0"/>
          </a:p>
          <a:p>
            <a:r>
              <a:rPr kumimoji="1" lang="en-US" altLang="ja-JP" dirty="0"/>
              <a:t>2004/11/19</a:t>
            </a:r>
          </a:p>
          <a:p>
            <a:endParaRPr kumimoji="1" lang="en-US" altLang="ja-JP" sz="500" dirty="0"/>
          </a:p>
          <a:p>
            <a:r>
              <a:rPr kumimoji="1" lang="ja-JP" altLang="en-US" dirty="0"/>
              <a:t>カラオケ、卓球</a:t>
            </a:r>
          </a:p>
        </p:txBody>
      </p:sp>
      <p:pic>
        <p:nvPicPr>
          <p:cNvPr id="28" name="図 27" descr="スーツを着た少年&#10;&#10;AI 生成コンテンツは誤りを含む可能性があります。">
            <a:extLst>
              <a:ext uri="{FF2B5EF4-FFF2-40B4-BE49-F238E27FC236}">
                <a16:creationId xmlns:a16="http://schemas.microsoft.com/office/drawing/2014/main" id="{CB819373-1D24-A91F-4984-F2651F7C5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87" y="1692826"/>
            <a:ext cx="1073058" cy="1520008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7BB48D9-E414-A964-148B-6E2941C3DC87}"/>
              </a:ext>
            </a:extLst>
          </p:cNvPr>
          <p:cNvSpPr txBox="1"/>
          <p:nvPr/>
        </p:nvSpPr>
        <p:spPr>
          <a:xfrm>
            <a:off x="2191840" y="2074333"/>
            <a:ext cx="69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氏名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3DB6C64-F4FA-444A-FFF3-230DB72D6A65}"/>
              </a:ext>
            </a:extLst>
          </p:cNvPr>
          <p:cNvSpPr txBox="1"/>
          <p:nvPr/>
        </p:nvSpPr>
        <p:spPr>
          <a:xfrm>
            <a:off x="1931680" y="2433803"/>
            <a:ext cx="1215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生年月日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1D57DFA-9054-1082-0096-1C5E9A0DB573}"/>
              </a:ext>
            </a:extLst>
          </p:cNvPr>
          <p:cNvSpPr txBox="1"/>
          <p:nvPr/>
        </p:nvSpPr>
        <p:spPr>
          <a:xfrm>
            <a:off x="2128708" y="2779770"/>
            <a:ext cx="82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趣味</a:t>
            </a:r>
          </a:p>
        </p:txBody>
      </p:sp>
    </p:spTree>
    <p:extLst>
      <p:ext uri="{BB962C8B-B14F-4D97-AF65-F5344CB8AC3E}">
        <p14:creationId xmlns:p14="http://schemas.microsoft.com/office/powerpoint/2010/main" val="321540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DF54244-984B-B6CD-1B29-C20E0B73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58513"/>
            <a:ext cx="10353762" cy="1257300"/>
          </a:xfrm>
        </p:spPr>
        <p:txBody>
          <a:bodyPr>
            <a:normAutofit/>
          </a:bodyPr>
          <a:lstStyle/>
          <a:p>
            <a:r>
              <a:rPr lang="ja-JP" altLang="en-US" sz="8000" dirty="0"/>
              <a:t>フレームワーク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872695-0C26-C85D-5A68-3D7DA622A29D}"/>
              </a:ext>
            </a:extLst>
          </p:cNvPr>
          <p:cNvSpPr txBox="1"/>
          <p:nvPr/>
        </p:nvSpPr>
        <p:spPr>
          <a:xfrm>
            <a:off x="3087329" y="3704303"/>
            <a:ext cx="601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フルスクラッチで仕組みの理解を重視</a:t>
            </a:r>
          </a:p>
        </p:txBody>
      </p:sp>
    </p:spTree>
    <p:extLst>
      <p:ext uri="{BB962C8B-B14F-4D97-AF65-F5344CB8AC3E}">
        <p14:creationId xmlns:p14="http://schemas.microsoft.com/office/powerpoint/2010/main" val="87283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F372FB-83EF-3E67-8A45-8DEF1EAE8C92}"/>
              </a:ext>
            </a:extLst>
          </p:cNvPr>
          <p:cNvSpPr txBox="1"/>
          <p:nvPr/>
        </p:nvSpPr>
        <p:spPr>
          <a:xfrm>
            <a:off x="491612" y="845083"/>
            <a:ext cx="5014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dirty="0"/>
              <a:t>Asset</a:t>
            </a:r>
            <a:r>
              <a:rPr kumimoji="1" lang="ja-JP" altLang="en-US" sz="3600" dirty="0"/>
              <a:t>登録の簡略化</a:t>
            </a:r>
          </a:p>
          <a:p>
            <a:pPr algn="ctr"/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C718440-2C3A-27A4-2B80-403E1010F62C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64674A-DA3D-6676-5D0C-0B5B08948712}"/>
              </a:ext>
            </a:extLst>
          </p:cNvPr>
          <p:cNvSpPr txBox="1"/>
          <p:nvPr/>
        </p:nvSpPr>
        <p:spPr>
          <a:xfrm>
            <a:off x="737419" y="1768413"/>
            <a:ext cx="698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 コンストラクタで共通部分のカット</a:t>
            </a:r>
          </a:p>
        </p:txBody>
      </p:sp>
      <p:pic>
        <p:nvPicPr>
          <p:cNvPr id="12" name="図 1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7EBF9D1-312B-6B07-BFFD-7BEB1EB7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6" y="2137745"/>
            <a:ext cx="9459645" cy="135273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3C37DDB-E803-D42F-6865-A13F8D3E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67" y="3958409"/>
            <a:ext cx="4839375" cy="3143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60B8C0-954A-96DB-4FA5-F7BFD75598AE}"/>
              </a:ext>
            </a:extLst>
          </p:cNvPr>
          <p:cNvSpPr txBox="1"/>
          <p:nvPr/>
        </p:nvSpPr>
        <p:spPr>
          <a:xfrm>
            <a:off x="1248697" y="3490484"/>
            <a:ext cx="698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取得時の打ち込みが容易</a:t>
            </a:r>
          </a:p>
        </p:txBody>
      </p:sp>
      <p:pic>
        <p:nvPicPr>
          <p:cNvPr id="17" name="図 1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0D077CBA-9AB8-5C0B-CFC9-3F29A2931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72" t="49349" r="46566" b="24394"/>
          <a:stretch>
            <a:fillRect/>
          </a:stretch>
        </p:blipFill>
        <p:spPr>
          <a:xfrm>
            <a:off x="1366176" y="5053781"/>
            <a:ext cx="4561659" cy="1091381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8C9C619-D3B1-3A56-C875-179DA6ECCE1B}"/>
              </a:ext>
            </a:extLst>
          </p:cNvPr>
          <p:cNvCxnSpPr>
            <a:cxnSpLocks/>
          </p:cNvCxnSpPr>
          <p:nvPr/>
        </p:nvCxnSpPr>
        <p:spPr>
          <a:xfrm>
            <a:off x="1243781" y="2256012"/>
            <a:ext cx="4916" cy="1077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4A8EA5FC-33D5-2CE4-E2B4-6BDD6972ABFD}"/>
              </a:ext>
            </a:extLst>
          </p:cNvPr>
          <p:cNvCxnSpPr>
            <a:cxnSpLocks/>
          </p:cNvCxnSpPr>
          <p:nvPr/>
        </p:nvCxnSpPr>
        <p:spPr>
          <a:xfrm>
            <a:off x="1799304" y="3958409"/>
            <a:ext cx="0" cy="31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0FE22B7-1D95-B528-1EA4-493FF4A47AA8}"/>
              </a:ext>
            </a:extLst>
          </p:cNvPr>
          <p:cNvSpPr txBox="1"/>
          <p:nvPr/>
        </p:nvSpPr>
        <p:spPr>
          <a:xfrm>
            <a:off x="737419" y="4535590"/>
            <a:ext cx="698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 </a:t>
            </a:r>
            <a:r>
              <a:rPr lang="en-US" altLang="ja-JP" dirty="0" err="1"/>
              <a:t>unordered_map</a:t>
            </a:r>
            <a:r>
              <a:rPr lang="en-US" altLang="ja-JP" dirty="0"/>
              <a:t>::</a:t>
            </a:r>
            <a:r>
              <a:rPr kumimoji="1" lang="en-US" altLang="ja-JP" dirty="0"/>
              <a:t>find</a:t>
            </a:r>
            <a:r>
              <a:rPr kumimoji="1" lang="ja-JP" altLang="en-US" dirty="0"/>
              <a:t>で見つけられなかった場合の処理</a:t>
            </a:r>
          </a:p>
        </p:txBody>
      </p:sp>
    </p:spTree>
    <p:extLst>
      <p:ext uri="{BB962C8B-B14F-4D97-AF65-F5344CB8AC3E}">
        <p14:creationId xmlns:p14="http://schemas.microsoft.com/office/powerpoint/2010/main" val="265122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75EE-A2C1-CBDC-0059-5A2B1AB6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6D2368-2D57-A74C-6AF7-D400F4FA2846}"/>
              </a:ext>
            </a:extLst>
          </p:cNvPr>
          <p:cNvSpPr txBox="1"/>
          <p:nvPr/>
        </p:nvSpPr>
        <p:spPr>
          <a:xfrm>
            <a:off x="491612" y="845083"/>
            <a:ext cx="70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要件に応じた</a:t>
            </a:r>
            <a:r>
              <a:rPr kumimoji="1" lang="en-US" altLang="ja-JP" sz="3600" dirty="0"/>
              <a:t>Debug</a:t>
            </a:r>
            <a:r>
              <a:rPr kumimoji="1" lang="ja-JP" altLang="en-US" sz="3600" dirty="0"/>
              <a:t>環境の実装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26C9ABB-134F-3A6E-E0AD-3D21F62F3EC6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CC3294CF-C390-C2D2-1E5B-A8E77533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514" b="23108"/>
          <a:stretch>
            <a:fillRect/>
          </a:stretch>
        </p:blipFill>
        <p:spPr>
          <a:xfrm>
            <a:off x="5974409" y="1798940"/>
            <a:ext cx="5791916" cy="3156518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DCF504B9-697D-1085-C891-5A1C99DA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" y="1799919"/>
            <a:ext cx="5043949" cy="29596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7E6212-B222-16AF-3E09-F9A1EB2EC832}"/>
              </a:ext>
            </a:extLst>
          </p:cNvPr>
          <p:cNvSpPr txBox="1"/>
          <p:nvPr/>
        </p:nvSpPr>
        <p:spPr>
          <a:xfrm>
            <a:off x="875071" y="4955458"/>
            <a:ext cx="4906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 ゲーム画面の</a:t>
            </a:r>
            <a:r>
              <a:rPr kumimoji="1" lang="en-US" altLang="ja-JP" dirty="0" err="1"/>
              <a:t>RenderTarget</a:t>
            </a:r>
            <a:r>
              <a:rPr kumimoji="1" lang="ja-JP" altLang="en-US" dirty="0"/>
              <a:t>の縮小</a:t>
            </a:r>
            <a:endParaRPr kumimoji="1" lang="en-US" altLang="ja-JP" dirty="0"/>
          </a:p>
          <a:p>
            <a:r>
              <a:rPr kumimoji="1" lang="en-US" altLang="ja-JP" dirty="0"/>
              <a:t>    |</a:t>
            </a:r>
            <a:r>
              <a:rPr kumimoji="1" lang="ja-JP" altLang="en-US" dirty="0"/>
              <a:t>　</a:t>
            </a:r>
            <a:r>
              <a:rPr kumimoji="1" lang="ja-JP" altLang="en-US" sz="1400" dirty="0">
                <a:solidFill>
                  <a:srgbClr val="FFC000"/>
                </a:solidFill>
              </a:rPr>
              <a:t>視覚性の向上</a:t>
            </a:r>
            <a:r>
              <a:rPr kumimoji="1" lang="en-US" altLang="ja-JP" dirty="0"/>
              <a:t> </a:t>
            </a:r>
          </a:p>
          <a:p>
            <a:r>
              <a:rPr kumimoji="1" lang="ja-JP" altLang="en-US" dirty="0"/>
              <a:t>② シーン遷移パターンの指定</a:t>
            </a:r>
            <a:endParaRPr kumimoji="1" lang="en-US" altLang="ja-JP" dirty="0"/>
          </a:p>
          <a:p>
            <a:r>
              <a:rPr kumimoji="1" lang="ja-JP" altLang="en-US" dirty="0"/>
              <a:t>　  </a:t>
            </a:r>
            <a:r>
              <a:rPr kumimoji="1" lang="en-US" altLang="ja-JP" dirty="0"/>
              <a:t>|</a:t>
            </a:r>
            <a:r>
              <a:rPr kumimoji="1" lang="ja-JP" altLang="en-US" dirty="0"/>
              <a:t>　</a:t>
            </a:r>
            <a:r>
              <a:rPr kumimoji="1" lang="ja-JP" altLang="en-US" sz="1400" dirty="0">
                <a:solidFill>
                  <a:srgbClr val="FFC000"/>
                </a:solidFill>
              </a:rPr>
              <a:t>リピート性の向上</a:t>
            </a:r>
            <a:r>
              <a:rPr kumimoji="1" lang="ja-JP" altLang="en-US" sz="1400" dirty="0"/>
              <a:t>、セーブとロードも実装済み</a:t>
            </a:r>
            <a:endParaRPr kumimoji="1" lang="en-US" altLang="ja-JP" dirty="0"/>
          </a:p>
          <a:p>
            <a:r>
              <a:rPr kumimoji="1" lang="ja-JP" altLang="en-US" dirty="0"/>
              <a:t>③ オブジェクトの</a:t>
            </a:r>
            <a:r>
              <a:rPr kumimoji="1" lang="en-US" altLang="ja-JP" dirty="0"/>
              <a:t>Transform</a:t>
            </a:r>
            <a:r>
              <a:rPr kumimoji="1" lang="ja-JP" altLang="en-US" dirty="0"/>
              <a:t>の調整</a:t>
            </a:r>
            <a:endParaRPr kumimoji="1" lang="en-US" altLang="ja-JP" dirty="0"/>
          </a:p>
          <a:p>
            <a:r>
              <a:rPr kumimoji="1" lang="ja-JP" altLang="en-US" dirty="0"/>
              <a:t>　  </a:t>
            </a:r>
            <a:r>
              <a:rPr kumimoji="1" lang="en-US" altLang="ja-JP" dirty="0"/>
              <a:t>|</a:t>
            </a:r>
            <a:r>
              <a:rPr kumimoji="1" lang="ja-JP" altLang="en-US" dirty="0"/>
              <a:t>　</a:t>
            </a:r>
            <a:r>
              <a:rPr kumimoji="1" lang="ja-JP" altLang="en-US" sz="1400" dirty="0"/>
              <a:t>細かい調整の</a:t>
            </a:r>
            <a:r>
              <a:rPr kumimoji="1" lang="ja-JP" altLang="en-US" sz="1400" dirty="0">
                <a:solidFill>
                  <a:srgbClr val="FFC000"/>
                </a:solidFill>
              </a:rPr>
              <a:t>反復回数を減少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072C62-3EA3-66C2-12CE-43E6DB4B9694}"/>
              </a:ext>
            </a:extLst>
          </p:cNvPr>
          <p:cNvSpPr txBox="1"/>
          <p:nvPr/>
        </p:nvSpPr>
        <p:spPr>
          <a:xfrm>
            <a:off x="6410632" y="4955458"/>
            <a:ext cx="4906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 ログの色分け</a:t>
            </a:r>
            <a:endParaRPr kumimoji="1" lang="en-US" altLang="ja-JP" dirty="0"/>
          </a:p>
          <a:p>
            <a:r>
              <a:rPr kumimoji="1" lang="en-US" altLang="ja-JP" dirty="0"/>
              <a:t>    |</a:t>
            </a:r>
            <a:r>
              <a:rPr kumimoji="1" lang="ja-JP" altLang="en-US" dirty="0"/>
              <a:t>　</a:t>
            </a:r>
            <a:r>
              <a:rPr kumimoji="1" lang="en-US" altLang="ja-JP" sz="1400" dirty="0"/>
              <a:t>Asset</a:t>
            </a:r>
            <a:r>
              <a:rPr kumimoji="1" lang="ja-JP" altLang="en-US" sz="1400" dirty="0"/>
              <a:t>登録ミス等の</a:t>
            </a:r>
            <a:r>
              <a:rPr kumimoji="1" lang="ja-JP" altLang="en-US" sz="1400" dirty="0">
                <a:solidFill>
                  <a:srgbClr val="FFC000"/>
                </a:solidFill>
              </a:rPr>
              <a:t>誤字脱字</a:t>
            </a:r>
            <a:r>
              <a:rPr kumimoji="1" lang="ja-JP" altLang="en-US" sz="1400" dirty="0"/>
              <a:t>対策</a:t>
            </a:r>
            <a:r>
              <a:rPr kumimoji="1" lang="en-US" altLang="ja-JP" dirty="0"/>
              <a:t> </a:t>
            </a:r>
          </a:p>
          <a:p>
            <a:r>
              <a:rPr kumimoji="1" lang="ja-JP" altLang="en-US" dirty="0"/>
              <a:t>② 行間を極力揃える</a:t>
            </a:r>
            <a:br>
              <a:rPr kumimoji="1" lang="en-US" altLang="ja-JP" dirty="0"/>
            </a:br>
            <a:r>
              <a:rPr kumimoji="1" lang="ja-JP" altLang="en-US" dirty="0"/>
              <a:t>　  </a:t>
            </a:r>
            <a:r>
              <a:rPr kumimoji="1" lang="en-US" altLang="ja-JP" dirty="0"/>
              <a:t>|</a:t>
            </a:r>
            <a:r>
              <a:rPr kumimoji="1" lang="ja-JP" altLang="en-US" dirty="0"/>
              <a:t>　</a:t>
            </a:r>
            <a:r>
              <a:rPr kumimoji="1" lang="ja-JP" altLang="en-US" sz="1400" dirty="0">
                <a:solidFill>
                  <a:srgbClr val="FFC000"/>
                </a:solidFill>
              </a:rPr>
              <a:t>リピート性の向上</a:t>
            </a:r>
            <a:r>
              <a:rPr kumimoji="1" lang="ja-JP" altLang="en-US" sz="1400" dirty="0"/>
              <a:t>、セーブとロードも実装済み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145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3791-0515-86DB-487E-DF356344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A19A215B-9242-E67D-0E0A-EDA48BE5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58513"/>
            <a:ext cx="10353762" cy="1257300"/>
          </a:xfrm>
        </p:spPr>
        <p:txBody>
          <a:bodyPr>
            <a:normAutofit/>
          </a:bodyPr>
          <a:lstStyle/>
          <a:p>
            <a:r>
              <a:rPr lang="ja-JP" altLang="en-US" sz="8000" dirty="0"/>
              <a:t>制作ゲーム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CD0C83-331C-B4AE-5849-A0A09E92FE1E}"/>
              </a:ext>
            </a:extLst>
          </p:cNvPr>
          <p:cNvSpPr txBox="1"/>
          <p:nvPr/>
        </p:nvSpPr>
        <p:spPr>
          <a:xfrm>
            <a:off x="3087329" y="3704303"/>
            <a:ext cx="601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テンポ ・ リズム感のゲーム</a:t>
            </a:r>
          </a:p>
        </p:txBody>
      </p:sp>
    </p:spTree>
    <p:extLst>
      <p:ext uri="{BB962C8B-B14F-4D97-AF65-F5344CB8AC3E}">
        <p14:creationId xmlns:p14="http://schemas.microsoft.com/office/powerpoint/2010/main" val="325076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4DA8-B285-0068-5E98-0E7FD334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000B09-69F1-C05C-284F-A47227BD4C5D}"/>
              </a:ext>
            </a:extLst>
          </p:cNvPr>
          <p:cNvSpPr txBox="1"/>
          <p:nvPr/>
        </p:nvSpPr>
        <p:spPr>
          <a:xfrm>
            <a:off x="948812" y="861375"/>
            <a:ext cx="5604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リズムを取るための実装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0BB0C8-4CB8-A22A-47A2-D40E95C1F66D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2A569F6D-60E2-0216-40EA-E2448894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2" y="1788117"/>
            <a:ext cx="4412459" cy="399756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026F19-0D60-6EFC-F085-31FE381DD3B6}"/>
              </a:ext>
            </a:extLst>
          </p:cNvPr>
          <p:cNvSpPr txBox="1"/>
          <p:nvPr/>
        </p:nvSpPr>
        <p:spPr>
          <a:xfrm>
            <a:off x="1048351" y="5918200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FPS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BPM</a:t>
            </a:r>
            <a:r>
              <a:rPr kumimoji="1" lang="ja-JP" altLang="en-US" dirty="0"/>
              <a:t>、拍、</a:t>
            </a:r>
            <a:r>
              <a:rPr kumimoji="1" lang="en-US" altLang="ja-JP" dirty="0"/>
              <a:t>1</a:t>
            </a:r>
            <a:r>
              <a:rPr kumimoji="1" lang="ja-JP" altLang="en-US" dirty="0"/>
              <a:t>拍の分割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4</a:t>
            </a:r>
            <a:r>
              <a:rPr kumimoji="1" lang="ja-JP" altLang="en-US" dirty="0"/>
              <a:t>つの変数から</a:t>
            </a:r>
            <a:r>
              <a:rPr kumimoji="1" lang="ja-JP" altLang="en-US" dirty="0">
                <a:solidFill>
                  <a:srgbClr val="FFC000"/>
                </a:solidFill>
              </a:rPr>
              <a:t>拍の間隔の値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算出</a:t>
            </a:r>
          </a:p>
        </p:txBody>
      </p:sp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0E9D9C62-AC63-9855-C8F0-1AA0FF219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21" y="672882"/>
            <a:ext cx="3972703" cy="50823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EE126A-26EB-8626-4C06-F1BF5049F26F}"/>
              </a:ext>
            </a:extLst>
          </p:cNvPr>
          <p:cNvSpPr txBox="1"/>
          <p:nvPr/>
        </p:nvSpPr>
        <p:spPr>
          <a:xfrm>
            <a:off x="6537962" y="5920836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算出された値を元に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C000"/>
                </a:solidFill>
              </a:rPr>
              <a:t>現在の拍数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監視</a:t>
            </a:r>
          </a:p>
        </p:txBody>
      </p:sp>
    </p:spTree>
    <p:extLst>
      <p:ext uri="{BB962C8B-B14F-4D97-AF65-F5344CB8AC3E}">
        <p14:creationId xmlns:p14="http://schemas.microsoft.com/office/powerpoint/2010/main" val="186313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CF12-AC5E-EDAC-30DF-CE3520989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95330B-2091-DFCB-89A4-391293F10360}"/>
              </a:ext>
            </a:extLst>
          </p:cNvPr>
          <p:cNvSpPr txBox="1"/>
          <p:nvPr/>
        </p:nvSpPr>
        <p:spPr>
          <a:xfrm>
            <a:off x="948812" y="861375"/>
            <a:ext cx="5604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リズムの関数の仕様場面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69106C0-55B8-C84A-ED6F-CFDE50F6915C}"/>
              </a:ext>
            </a:extLst>
          </p:cNvPr>
          <p:cNvCxnSpPr>
            <a:cxnSpLocks/>
          </p:cNvCxnSpPr>
          <p:nvPr/>
        </p:nvCxnSpPr>
        <p:spPr>
          <a:xfrm>
            <a:off x="737419" y="845083"/>
            <a:ext cx="0" cy="67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26D43B92-B33A-C8EC-43BD-862C3EEA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12" y="2370879"/>
            <a:ext cx="3153215" cy="164805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C5A8FB7-44D1-EE55-143C-88B36A125A70}"/>
              </a:ext>
            </a:extLst>
          </p:cNvPr>
          <p:cNvSpPr txBox="1"/>
          <p:nvPr/>
        </p:nvSpPr>
        <p:spPr>
          <a:xfrm>
            <a:off x="737418" y="1903225"/>
            <a:ext cx="535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4/4</a:t>
            </a:r>
            <a:r>
              <a:rPr kumimoji="1" lang="ja-JP" altLang="en-US" dirty="0"/>
              <a:t>小節でアクションを起こす拍を複数パターン設定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E34AD16-017A-7E67-A975-A8BB9BCF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2" y="4585444"/>
            <a:ext cx="7087589" cy="33342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E11B189-AF61-2DEA-BDB1-735A31BEC25B}"/>
              </a:ext>
            </a:extLst>
          </p:cNvPr>
          <p:cNvSpPr txBox="1"/>
          <p:nvPr/>
        </p:nvSpPr>
        <p:spPr>
          <a:xfrm>
            <a:off x="737417" y="4117256"/>
            <a:ext cx="653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ランダムで選ばれたパターンに一拍の</a:t>
            </a:r>
            <a:r>
              <a:rPr kumimoji="1" lang="en-US" altLang="ja-JP" dirty="0"/>
              <a:t>Tick</a:t>
            </a:r>
            <a:r>
              <a:rPr kumimoji="1" lang="ja-JP" altLang="en-US" dirty="0"/>
              <a:t>をかけて</a:t>
            </a:r>
            <a:r>
              <a:rPr kumimoji="1" lang="en-US" altLang="ja-JP" dirty="0"/>
              <a:t>Tick</a:t>
            </a:r>
            <a:r>
              <a:rPr kumimoji="1" lang="ja-JP" altLang="en-US" dirty="0"/>
              <a:t>と同期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94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ユーザー定義 1">
      <a:majorFont>
        <a:latin typeface="HGP創英角ﾎﾟｯﾌﾟ体"/>
        <a:ea typeface="HGP創英角ﾎﾟｯﾌﾟ体"/>
        <a:cs typeface=""/>
      </a:majorFont>
      <a:minorFont>
        <a:latin typeface="HGP創英角ﾎﾟｯﾌﾟ体"/>
        <a:ea typeface="HGP創英角ﾎﾟｯﾌﾟ体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6_TF55705232.potx" id="{9C76CAAA-146E-4EF3-BE74-EC30526F7B33}" vid="{5EC517AD-818B-49F8-A10D-9AEE91E0B4F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{AF508475-2925-4848-9B5C-AF5EC937BB75}TFe742eee6-54b3-45e8-a03d-f3d997f9b6cae8410317_win32-94c613d962ba</Template>
  <TotalTime>299</TotalTime>
  <Words>219</Words>
  <Application>Microsoft Office PowerPoint</Application>
  <PresentationFormat>ワイド画面</PresentationFormat>
  <Paragraphs>42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HGP行書体</vt:lpstr>
      <vt:lpstr>HGS創英角ﾎﾟｯﾌﾟ体</vt:lpstr>
      <vt:lpstr>HG創英角ﾎﾟｯﾌﾟ体</vt:lpstr>
      <vt:lpstr>Meiryo UI</vt:lpstr>
      <vt:lpstr>Wingdings 2</vt:lpstr>
      <vt:lpstr>SlateVTI</vt:lpstr>
      <vt:lpstr>PowerPoint プレゼンテーション</vt:lpstr>
      <vt:lpstr>PowerPoint プレゼンテーション</vt:lpstr>
      <vt:lpstr>フレームワーク</vt:lpstr>
      <vt:lpstr>PowerPoint プレゼンテーション</vt:lpstr>
      <vt:lpstr>PowerPoint プレゼンテーション</vt:lpstr>
      <vt:lpstr>制作ゲーム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2</cp:revision>
  <dcterms:created xsi:type="dcterms:W3CDTF">2026-01-18T05:01:57Z</dcterms:created>
  <dcterms:modified xsi:type="dcterms:W3CDTF">2026-01-23T02:17:07Z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